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6"/>
  </p:notesMasterIdLst>
  <p:sldIdLst>
    <p:sldId id="386" r:id="rId2"/>
    <p:sldId id="369" r:id="rId3"/>
    <p:sldId id="370" r:id="rId4"/>
    <p:sldId id="371" r:id="rId5"/>
    <p:sldId id="372" r:id="rId6"/>
    <p:sldId id="373" r:id="rId7"/>
    <p:sldId id="264" r:id="rId8"/>
    <p:sldId id="265" r:id="rId9"/>
    <p:sldId id="268" r:id="rId10"/>
    <p:sldId id="282" r:id="rId11"/>
    <p:sldId id="283" r:id="rId12"/>
    <p:sldId id="284" r:id="rId13"/>
    <p:sldId id="287" r:id="rId14"/>
    <p:sldId id="374" r:id="rId15"/>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z Nawrot" initials="L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95D71D"/>
    <a:srgbClr val="D6DCE5"/>
    <a:srgbClr val="E2EFDA"/>
    <a:srgbClr val="C6E0B4"/>
    <a:srgbClr val="70AD47"/>
    <a:srgbClr val="6D9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6" autoAdjust="0"/>
    <p:restoredTop sz="89966" autoAdjust="0"/>
  </p:normalViewPr>
  <p:slideViewPr>
    <p:cSldViewPr snapToGrid="0">
      <p:cViewPr varScale="1">
        <p:scale>
          <a:sx n="60" d="100"/>
          <a:sy n="60" d="100"/>
        </p:scale>
        <p:origin x="1376" y="5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263DA8FE-3081-4905-8630-1E90DBDCFE12}" type="datetimeFigureOut">
              <a:rPr lang="en-GB" smtClean="0"/>
              <a:t>12/10/2022</a:t>
            </a:fld>
            <a:endParaRPr lang="en-GB"/>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8"/>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6" y="9433108"/>
            <a:ext cx="2944283" cy="498294"/>
          </a:xfrm>
          <a:prstGeom prst="rect">
            <a:avLst/>
          </a:prstGeom>
        </p:spPr>
        <p:txBody>
          <a:bodyPr vert="horz" lIns="91440" tIns="45720" rIns="91440" bIns="45720" rtlCol="0" anchor="b"/>
          <a:lstStyle>
            <a:lvl1pPr algn="r">
              <a:defRPr sz="1200"/>
            </a:lvl1pPr>
          </a:lstStyle>
          <a:p>
            <a:fld id="{AE01CF32-4895-40FE-9CDD-E1F3CAB54289}" type="slidenum">
              <a:rPr lang="en-GB" smtClean="0"/>
              <a:t>‹#›</a:t>
            </a:fld>
            <a:endParaRPr lang="en-GB"/>
          </a:p>
        </p:txBody>
      </p:sp>
    </p:spTree>
    <p:extLst>
      <p:ext uri="{BB962C8B-B14F-4D97-AF65-F5344CB8AC3E}">
        <p14:creationId xmlns:p14="http://schemas.microsoft.com/office/powerpoint/2010/main" val="50627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429B30-FA97-A640-88BD-31EEB8827C39}" type="slidenum">
              <a:rPr lang="en-GB" smtClean="0"/>
              <a:t>0</a:t>
            </a:fld>
            <a:endParaRPr lang="en-GB"/>
          </a:p>
        </p:txBody>
      </p:sp>
    </p:spTree>
    <p:extLst>
      <p:ext uri="{BB962C8B-B14F-4D97-AF65-F5344CB8AC3E}">
        <p14:creationId xmlns:p14="http://schemas.microsoft.com/office/powerpoint/2010/main" val="390003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9656B51-D193-5343-80B4-355CECF6C7BC}" type="datetime1">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62820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07B13C4-9446-5C41-9DB1-9667BD7980A9}" type="datetime1">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02193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2E9562-0314-F44C-B707-E4D353C1D807}" type="datetime1">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6454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2B48E72-E1C8-364A-9D27-A4F49E12357C}" type="datetime1">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267070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145A5A-2ECF-7545-8BF9-769533744AE8}" type="datetime1">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21373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ED40CDC-463B-BE48-A63A-342996FFF55C}" type="datetime1">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22382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16CF69F-165E-6B46-97CC-A2F0A7C0CE90}" type="datetime1">
              <a:rPr lang="en-GB" smtClean="0"/>
              <a:t>12/10/2022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52031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C47AF69-9434-7A4D-9925-5F7A1530289E}" type="datetime1">
              <a:rPr lang="en-GB" smtClean="0"/>
              <a:t>12/10/2022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25503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6B4E8-43EE-3C4E-9999-F755A5C88FD1}" type="datetime1">
              <a:rPr lang="en-GB" smtClean="0"/>
              <a:t>12/10/2022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78615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D438777-D85B-0147-A763-2381BEB8C56B}" type="datetime1">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64212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1050EA-6B77-3142-82CE-3B6E692FEFA3}" type="datetime1">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FF17CD-BF42-40E0-B2F9-9A331588E2C6}" type="slidenum">
              <a:rPr lang="en-GB" smtClean="0"/>
              <a:t>‹#›</a:t>
            </a:fld>
            <a:endParaRPr lang="en-GB"/>
          </a:p>
        </p:txBody>
      </p:sp>
    </p:spTree>
    <p:extLst>
      <p:ext uri="{BB962C8B-B14F-4D97-AF65-F5344CB8AC3E}">
        <p14:creationId xmlns:p14="http://schemas.microsoft.com/office/powerpoint/2010/main" val="190822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F35B2-6EF6-0443-97BF-9027681A120E}" type="datetime1">
              <a:rPr lang="en-GB" smtClean="0"/>
              <a:t>12/10/2022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F17CD-BF42-40E0-B2F9-9A331588E2C6}" type="slidenum">
              <a:rPr lang="en-GB" smtClean="0"/>
              <a:t>‹#›</a:t>
            </a:fld>
            <a:endParaRPr lang="en-GB"/>
          </a:p>
        </p:txBody>
      </p:sp>
    </p:spTree>
    <p:extLst>
      <p:ext uri="{BB962C8B-B14F-4D97-AF65-F5344CB8AC3E}">
        <p14:creationId xmlns:p14="http://schemas.microsoft.com/office/powerpoint/2010/main" val="2089384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93/heapol/czn019" TargetMode="External"/><Relationship Id="rId2" Type="http://schemas.openxmlformats.org/officeDocument/2006/relationships/hyperlink" Target="https://doi.org/10.1016/j.puhe.2004.03.006" TargetMode="External"/><Relationship Id="rId1" Type="http://schemas.openxmlformats.org/officeDocument/2006/relationships/slideLayout" Target="../slideLayouts/slideLayout2.xml"/><Relationship Id="rId5" Type="http://schemas.openxmlformats.org/officeDocument/2006/relationships/hyperlink" Target="https://doi.org/10.1093/heapol/9.4.353" TargetMode="External"/><Relationship Id="rId4" Type="http://schemas.openxmlformats.org/officeDocument/2006/relationships/hyperlink" Target="https://doi.org/10.1186/s12960-017-0189-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43175"/>
            <a:ext cx="6858000" cy="1140055"/>
          </a:xfrm>
        </p:spPr>
        <p:txBody>
          <a:bodyPr>
            <a:noAutofit/>
          </a:bodyPr>
          <a:lstStyle/>
          <a:p>
            <a:r>
              <a:rPr lang="en-GB" sz="3000" dirty="0"/>
              <a:t>Week 6: Health policy and health policy analysis</a:t>
            </a:r>
          </a:p>
        </p:txBody>
      </p:sp>
      <p:sp>
        <p:nvSpPr>
          <p:cNvPr id="3" name="Subtitle 2"/>
          <p:cNvSpPr>
            <a:spLocks noGrp="1"/>
          </p:cNvSpPr>
          <p:nvPr>
            <p:ph type="subTitle" idx="1"/>
          </p:nvPr>
        </p:nvSpPr>
        <p:spPr>
          <a:xfrm>
            <a:off x="1143000" y="4560407"/>
            <a:ext cx="6858000" cy="1241822"/>
          </a:xfrm>
        </p:spPr>
        <p:txBody>
          <a:bodyPr>
            <a:normAutofit lnSpcReduction="10000"/>
          </a:bodyPr>
          <a:lstStyle/>
          <a:p>
            <a:r>
              <a:rPr lang="en-GB" dirty="0"/>
              <a:t>Module leader: Giuliano Russo</a:t>
            </a:r>
          </a:p>
          <a:p>
            <a:endParaRPr lang="en-GB" dirty="0"/>
          </a:p>
          <a:p>
            <a:r>
              <a:rPr lang="en-GB" u="sng" dirty="0"/>
              <a:t>October 30</a:t>
            </a:r>
            <a:r>
              <a:rPr lang="en-GB" u="sng" baseline="30000" dirty="0"/>
              <a:t>th</a:t>
            </a:r>
            <a:r>
              <a:rPr lang="en-GB" u="sng" dirty="0"/>
              <a:t> 2020</a:t>
            </a:r>
          </a:p>
        </p:txBody>
      </p:sp>
      <p:sp>
        <p:nvSpPr>
          <p:cNvPr id="5" name="Subtitle 2"/>
          <p:cNvSpPr txBox="1">
            <a:spLocks/>
          </p:cNvSpPr>
          <p:nvPr/>
        </p:nvSpPr>
        <p:spPr>
          <a:xfrm>
            <a:off x="1143000" y="1126519"/>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sz="1800" dirty="0"/>
              <a:t>BSc Dissertation Module (IPH6102)</a:t>
            </a:r>
          </a:p>
        </p:txBody>
      </p:sp>
    </p:spTree>
    <p:extLst>
      <p:ext uri="{BB962C8B-B14F-4D97-AF65-F5344CB8AC3E}">
        <p14:creationId xmlns:p14="http://schemas.microsoft.com/office/powerpoint/2010/main" val="1670162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B0E1-7CB3-FC4A-809F-925C9469F358}"/>
              </a:ext>
            </a:extLst>
          </p:cNvPr>
          <p:cNvSpPr>
            <a:spLocks noGrp="1"/>
          </p:cNvSpPr>
          <p:nvPr>
            <p:ph type="title"/>
          </p:nvPr>
        </p:nvSpPr>
        <p:spPr/>
        <p:txBody>
          <a:bodyPr/>
          <a:lstStyle/>
          <a:p>
            <a:r>
              <a:rPr lang="en-GB" dirty="0"/>
              <a:t>The stages of health policy analysis – analysing the actors</a:t>
            </a:r>
          </a:p>
        </p:txBody>
      </p:sp>
      <p:sp>
        <p:nvSpPr>
          <p:cNvPr id="3" name="Content Placeholder 2">
            <a:extLst>
              <a:ext uri="{FF2B5EF4-FFF2-40B4-BE49-F238E27FC236}">
                <a16:creationId xmlns:a16="http://schemas.microsoft.com/office/drawing/2014/main" id="{2A5E767C-E0E1-6D4D-B24F-9D2B0CEB9F19}"/>
              </a:ext>
            </a:extLst>
          </p:cNvPr>
          <p:cNvSpPr>
            <a:spLocks noGrp="1"/>
          </p:cNvSpPr>
          <p:nvPr>
            <p:ph idx="1"/>
          </p:nvPr>
        </p:nvSpPr>
        <p:spPr/>
        <p:txBody>
          <a:bodyPr/>
          <a:lstStyle/>
          <a:p>
            <a:r>
              <a:rPr lang="en-GB" dirty="0"/>
              <a:t>Identifying the stakeholders and their influence in the policy-making process</a:t>
            </a:r>
          </a:p>
          <a:p>
            <a:r>
              <a:rPr lang="en-GB" dirty="0"/>
              <a:t>Analysing their position and influence – who was in favour of what, what the enablers and the stumbling blocks were</a:t>
            </a:r>
          </a:p>
          <a:p>
            <a:r>
              <a:rPr lang="en-GB" u="sng" dirty="0"/>
              <a:t>Stakeholder</a:t>
            </a:r>
            <a:r>
              <a:rPr lang="en-GB" dirty="0"/>
              <a:t> mapping and analysis </a:t>
            </a:r>
          </a:p>
        </p:txBody>
      </p:sp>
      <p:sp>
        <p:nvSpPr>
          <p:cNvPr id="4" name="Slide Number Placeholder 3">
            <a:extLst>
              <a:ext uri="{FF2B5EF4-FFF2-40B4-BE49-F238E27FC236}">
                <a16:creationId xmlns:a16="http://schemas.microsoft.com/office/drawing/2014/main" id="{6361C7DA-0275-0A4E-A803-5EAFA76CAF9F}"/>
              </a:ext>
            </a:extLst>
          </p:cNvPr>
          <p:cNvSpPr>
            <a:spLocks noGrp="1"/>
          </p:cNvSpPr>
          <p:nvPr>
            <p:ph type="sldNum" sz="quarter" idx="12"/>
          </p:nvPr>
        </p:nvSpPr>
        <p:spPr/>
        <p:txBody>
          <a:bodyPr/>
          <a:lstStyle/>
          <a:p>
            <a:fld id="{B13E404B-80B7-BF43-A420-8999E5C7E7D8}" type="slidenum">
              <a:rPr lang="en-GB" smtClean="0"/>
              <a:t>9</a:t>
            </a:fld>
            <a:endParaRPr lang="en-GB"/>
          </a:p>
        </p:txBody>
      </p:sp>
    </p:spTree>
    <p:extLst>
      <p:ext uri="{BB962C8B-B14F-4D97-AF65-F5344CB8AC3E}">
        <p14:creationId xmlns:p14="http://schemas.microsoft.com/office/powerpoint/2010/main" val="116777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4EB4-AF3B-3F41-8736-47A5F1C01D1F}"/>
              </a:ext>
            </a:extLst>
          </p:cNvPr>
          <p:cNvSpPr>
            <a:spLocks noGrp="1"/>
          </p:cNvSpPr>
          <p:nvPr>
            <p:ph type="title"/>
          </p:nvPr>
        </p:nvSpPr>
        <p:spPr/>
        <p:txBody>
          <a:bodyPr>
            <a:normAutofit fontScale="90000"/>
          </a:bodyPr>
          <a:lstStyle/>
          <a:p>
            <a:r>
              <a:rPr lang="en-GB" dirty="0"/>
              <a:t>Stakeholder analysis of health system reform in the Dominican Republic</a:t>
            </a:r>
          </a:p>
        </p:txBody>
      </p:sp>
      <p:sp>
        <p:nvSpPr>
          <p:cNvPr id="4" name="Slide Number Placeholder 3">
            <a:extLst>
              <a:ext uri="{FF2B5EF4-FFF2-40B4-BE49-F238E27FC236}">
                <a16:creationId xmlns:a16="http://schemas.microsoft.com/office/drawing/2014/main" id="{C591EB4C-FE73-9B48-B7AC-E7A166226639}"/>
              </a:ext>
            </a:extLst>
          </p:cNvPr>
          <p:cNvSpPr>
            <a:spLocks noGrp="1"/>
          </p:cNvSpPr>
          <p:nvPr>
            <p:ph type="sldNum" sz="quarter" idx="12"/>
          </p:nvPr>
        </p:nvSpPr>
        <p:spPr/>
        <p:txBody>
          <a:bodyPr/>
          <a:lstStyle/>
          <a:p>
            <a:fld id="{B13E404B-80B7-BF43-A420-8999E5C7E7D8}" type="slidenum">
              <a:rPr lang="en-GB" smtClean="0"/>
              <a:t>10</a:t>
            </a:fld>
            <a:endParaRPr lang="en-GB"/>
          </a:p>
        </p:txBody>
      </p:sp>
      <p:pic>
        <p:nvPicPr>
          <p:cNvPr id="5" name="Picture 4">
            <a:extLst>
              <a:ext uri="{FF2B5EF4-FFF2-40B4-BE49-F238E27FC236}">
                <a16:creationId xmlns:a16="http://schemas.microsoft.com/office/drawing/2014/main" id="{668A53C4-5444-5D43-9D35-4C56F4FE4F6E}"/>
              </a:ext>
            </a:extLst>
          </p:cNvPr>
          <p:cNvPicPr>
            <a:picLocks noChangeAspect="1"/>
          </p:cNvPicPr>
          <p:nvPr/>
        </p:nvPicPr>
        <p:blipFill>
          <a:blip r:embed="rId2"/>
          <a:stretch>
            <a:fillRect/>
          </a:stretch>
        </p:blipFill>
        <p:spPr>
          <a:xfrm>
            <a:off x="628650" y="2266410"/>
            <a:ext cx="7254822" cy="3495024"/>
          </a:xfrm>
          <a:prstGeom prst="rect">
            <a:avLst/>
          </a:prstGeom>
        </p:spPr>
      </p:pic>
    </p:spTree>
    <p:extLst>
      <p:ext uri="{BB962C8B-B14F-4D97-AF65-F5344CB8AC3E}">
        <p14:creationId xmlns:p14="http://schemas.microsoft.com/office/powerpoint/2010/main" val="356713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C392-B214-484A-8FDD-92988D6BA734}"/>
              </a:ext>
            </a:extLst>
          </p:cNvPr>
          <p:cNvSpPr>
            <a:spLocks noGrp="1"/>
          </p:cNvSpPr>
          <p:nvPr>
            <p:ph type="title"/>
          </p:nvPr>
        </p:nvSpPr>
        <p:spPr/>
        <p:txBody>
          <a:bodyPr>
            <a:normAutofit fontScale="90000"/>
          </a:bodyPr>
          <a:lstStyle/>
          <a:p>
            <a:r>
              <a:rPr lang="en-GB" dirty="0"/>
              <a:t>The stages of health policy analysis – analysing the </a:t>
            </a:r>
            <a:r>
              <a:rPr lang="en-GB" u="sng" dirty="0"/>
              <a:t>context</a:t>
            </a:r>
            <a:r>
              <a:rPr lang="en-GB" dirty="0"/>
              <a:t> and the </a:t>
            </a:r>
            <a:r>
              <a:rPr lang="en-GB" u="sng" dirty="0"/>
              <a:t>process</a:t>
            </a:r>
          </a:p>
        </p:txBody>
      </p:sp>
      <p:sp>
        <p:nvSpPr>
          <p:cNvPr id="3" name="Content Placeholder 2">
            <a:extLst>
              <a:ext uri="{FF2B5EF4-FFF2-40B4-BE49-F238E27FC236}">
                <a16:creationId xmlns:a16="http://schemas.microsoft.com/office/drawing/2014/main" id="{25D08505-FE92-A64E-B7ED-61594CC41ED8}"/>
              </a:ext>
            </a:extLst>
          </p:cNvPr>
          <p:cNvSpPr>
            <a:spLocks noGrp="1"/>
          </p:cNvSpPr>
          <p:nvPr>
            <p:ph idx="1"/>
          </p:nvPr>
        </p:nvSpPr>
        <p:spPr/>
        <p:txBody>
          <a:bodyPr>
            <a:normAutofit fontScale="92500" lnSpcReduction="10000"/>
          </a:bodyPr>
          <a:lstStyle/>
          <a:p>
            <a:r>
              <a:rPr lang="en-GB" dirty="0"/>
              <a:t>Reconstruct the main events and timelines for the policy development</a:t>
            </a:r>
          </a:p>
          <a:p>
            <a:r>
              <a:rPr lang="en-GB" dirty="0"/>
              <a:t>Structural factors in the way decisions are taken in a country</a:t>
            </a:r>
          </a:p>
          <a:p>
            <a:r>
              <a:rPr lang="en-GB" dirty="0"/>
              <a:t>Cultural factors in a society – values, religion</a:t>
            </a:r>
          </a:p>
          <a:p>
            <a:r>
              <a:rPr lang="en-GB" dirty="0"/>
              <a:t>Look at situational (transitional factors) that may have had an influence (the me too movement and Oxfam scandal)</a:t>
            </a:r>
          </a:p>
          <a:p>
            <a:r>
              <a:rPr lang="en-GB" dirty="0"/>
              <a:t>International and exogenous factors – international economic crises, what happens in the USA and in EU etc.</a:t>
            </a:r>
          </a:p>
        </p:txBody>
      </p:sp>
      <p:sp>
        <p:nvSpPr>
          <p:cNvPr id="4" name="Slide Number Placeholder 3">
            <a:extLst>
              <a:ext uri="{FF2B5EF4-FFF2-40B4-BE49-F238E27FC236}">
                <a16:creationId xmlns:a16="http://schemas.microsoft.com/office/drawing/2014/main" id="{3DE44301-9EB5-7D4F-B28B-6A11B1B171BF}"/>
              </a:ext>
            </a:extLst>
          </p:cNvPr>
          <p:cNvSpPr>
            <a:spLocks noGrp="1"/>
          </p:cNvSpPr>
          <p:nvPr>
            <p:ph type="sldNum" sz="quarter" idx="12"/>
          </p:nvPr>
        </p:nvSpPr>
        <p:spPr/>
        <p:txBody>
          <a:bodyPr/>
          <a:lstStyle/>
          <a:p>
            <a:fld id="{B13E404B-80B7-BF43-A420-8999E5C7E7D8}" type="slidenum">
              <a:rPr lang="en-GB" smtClean="0"/>
              <a:t>11</a:t>
            </a:fld>
            <a:endParaRPr lang="en-GB"/>
          </a:p>
        </p:txBody>
      </p:sp>
    </p:spTree>
    <p:extLst>
      <p:ext uri="{BB962C8B-B14F-4D97-AF65-F5344CB8AC3E}">
        <p14:creationId xmlns:p14="http://schemas.microsoft.com/office/powerpoint/2010/main" val="160763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85CC-2305-0D4F-892A-8D2749B9A7BA}"/>
              </a:ext>
            </a:extLst>
          </p:cNvPr>
          <p:cNvSpPr>
            <a:spLocks noGrp="1"/>
          </p:cNvSpPr>
          <p:nvPr>
            <p:ph type="title"/>
          </p:nvPr>
        </p:nvSpPr>
        <p:spPr/>
        <p:txBody>
          <a:bodyPr/>
          <a:lstStyle/>
          <a:p>
            <a:r>
              <a:rPr lang="en-GB" dirty="0"/>
              <a:t>Timelines of the HWs policies in Guinea-Bissau</a:t>
            </a:r>
          </a:p>
        </p:txBody>
      </p:sp>
      <p:sp>
        <p:nvSpPr>
          <p:cNvPr id="4" name="Slide Number Placeholder 3">
            <a:extLst>
              <a:ext uri="{FF2B5EF4-FFF2-40B4-BE49-F238E27FC236}">
                <a16:creationId xmlns:a16="http://schemas.microsoft.com/office/drawing/2014/main" id="{47833645-60A8-8C49-9187-16905F519F76}"/>
              </a:ext>
            </a:extLst>
          </p:cNvPr>
          <p:cNvSpPr>
            <a:spLocks noGrp="1"/>
          </p:cNvSpPr>
          <p:nvPr>
            <p:ph type="sldNum" sz="quarter" idx="12"/>
          </p:nvPr>
        </p:nvSpPr>
        <p:spPr/>
        <p:txBody>
          <a:bodyPr/>
          <a:lstStyle/>
          <a:p>
            <a:fld id="{B13E404B-80B7-BF43-A420-8999E5C7E7D8}" type="slidenum">
              <a:rPr lang="en-GB" smtClean="0"/>
              <a:t>12</a:t>
            </a:fld>
            <a:endParaRPr lang="en-GB"/>
          </a:p>
        </p:txBody>
      </p:sp>
      <p:pic>
        <p:nvPicPr>
          <p:cNvPr id="5" name="Picture 4">
            <a:extLst>
              <a:ext uri="{FF2B5EF4-FFF2-40B4-BE49-F238E27FC236}">
                <a16:creationId xmlns:a16="http://schemas.microsoft.com/office/drawing/2014/main" id="{B0986E46-2155-B146-9E08-C73DF75F03A2}"/>
              </a:ext>
            </a:extLst>
          </p:cNvPr>
          <p:cNvPicPr>
            <a:picLocks noChangeAspect="1"/>
          </p:cNvPicPr>
          <p:nvPr/>
        </p:nvPicPr>
        <p:blipFill>
          <a:blip r:embed="rId2"/>
          <a:stretch>
            <a:fillRect/>
          </a:stretch>
        </p:blipFill>
        <p:spPr>
          <a:xfrm>
            <a:off x="628650" y="2236589"/>
            <a:ext cx="7762875" cy="3276600"/>
          </a:xfrm>
          <a:prstGeom prst="rect">
            <a:avLst/>
          </a:prstGeom>
        </p:spPr>
      </p:pic>
      <p:sp>
        <p:nvSpPr>
          <p:cNvPr id="6" name="TextBox 5">
            <a:extLst>
              <a:ext uri="{FF2B5EF4-FFF2-40B4-BE49-F238E27FC236}">
                <a16:creationId xmlns:a16="http://schemas.microsoft.com/office/drawing/2014/main" id="{69E67C3E-8619-694C-A948-A52E210772F7}"/>
              </a:ext>
            </a:extLst>
          </p:cNvPr>
          <p:cNvSpPr txBox="1"/>
          <p:nvPr/>
        </p:nvSpPr>
        <p:spPr>
          <a:xfrm>
            <a:off x="628650" y="5624512"/>
            <a:ext cx="2003754" cy="300082"/>
          </a:xfrm>
          <a:prstGeom prst="rect">
            <a:avLst/>
          </a:prstGeom>
          <a:noFill/>
        </p:spPr>
        <p:txBody>
          <a:bodyPr wrap="none" rtlCol="0">
            <a:spAutoFit/>
          </a:bodyPr>
          <a:lstStyle/>
          <a:p>
            <a:r>
              <a:rPr lang="en-GB" sz="1350" dirty="0"/>
              <a:t>Source: Russo et al (2017)</a:t>
            </a:r>
          </a:p>
        </p:txBody>
      </p:sp>
    </p:spTree>
    <p:extLst>
      <p:ext uri="{BB962C8B-B14F-4D97-AF65-F5344CB8AC3E}">
        <p14:creationId xmlns:p14="http://schemas.microsoft.com/office/powerpoint/2010/main" val="1002670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8D11-4C6F-0540-9DBB-06C6866C353E}"/>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B9A52B79-24CD-A24D-9866-D05301A459E6}"/>
              </a:ext>
            </a:extLst>
          </p:cNvPr>
          <p:cNvSpPr>
            <a:spLocks noGrp="1"/>
          </p:cNvSpPr>
          <p:nvPr>
            <p:ph idx="1"/>
          </p:nvPr>
        </p:nvSpPr>
        <p:spPr>
          <a:xfrm>
            <a:off x="328613" y="1825625"/>
            <a:ext cx="8543925" cy="4660900"/>
          </a:xfrm>
        </p:spPr>
        <p:txBody>
          <a:bodyPr>
            <a:normAutofit fontScale="62500" lnSpcReduction="20000"/>
          </a:bodyPr>
          <a:lstStyle/>
          <a:p>
            <a:pPr marL="0" indent="0">
              <a:buNone/>
            </a:pPr>
            <a:r>
              <a:rPr lang="en-GB" sz="3200" dirty="0" err="1"/>
              <a:t>Buse</a:t>
            </a:r>
            <a:r>
              <a:rPr lang="en-GB" sz="3200" dirty="0"/>
              <a:t>, Kent, Nicholas Mays, and Gillian Walt. </a:t>
            </a:r>
            <a:r>
              <a:rPr lang="en-GB" sz="3200" i="1" dirty="0"/>
              <a:t>Making Health Policy</a:t>
            </a:r>
            <a:r>
              <a:rPr lang="en-GB" sz="3200" dirty="0"/>
              <a:t>. Understanding Public Health. Maidenhead: Open University Press, 2005. (essential)</a:t>
            </a:r>
          </a:p>
          <a:p>
            <a:pPr marL="0" indent="0">
              <a:buNone/>
            </a:pPr>
            <a:r>
              <a:rPr lang="en-GB" sz="3200" dirty="0"/>
              <a:t>Collins, T. ‘Health Policy Analysis: A Simple Tool for Policy Makers’. </a:t>
            </a:r>
            <a:r>
              <a:rPr lang="en-GB" sz="3200" i="1" dirty="0"/>
              <a:t>Public Health</a:t>
            </a:r>
            <a:r>
              <a:rPr lang="en-GB" sz="3200" dirty="0"/>
              <a:t> 119, no. 3 (March 2005): 192–96. </a:t>
            </a:r>
            <a:r>
              <a:rPr lang="en-GB" sz="3200" u="sng" dirty="0">
                <a:hlinkClick r:id="rId2"/>
              </a:rPr>
              <a:t>https://doi.org/10.1016/j.puhe.2004.03.006</a:t>
            </a:r>
            <a:r>
              <a:rPr lang="en-GB" sz="3200" dirty="0"/>
              <a:t>. (essential)</a:t>
            </a:r>
          </a:p>
          <a:p>
            <a:pPr marL="0" indent="0">
              <a:buNone/>
            </a:pPr>
            <a:r>
              <a:rPr lang="en-GB" sz="3200" dirty="0"/>
              <a:t>Gilson, Lucy, and Nika </a:t>
            </a:r>
            <a:r>
              <a:rPr lang="en-GB" sz="3200" dirty="0" err="1"/>
              <a:t>Raphaely</a:t>
            </a:r>
            <a:r>
              <a:rPr lang="en-GB" sz="3200" dirty="0"/>
              <a:t>. ‘The Terrain of Health Policy Analysis in Low and Middle Income Countries: A Review of Published Literature 1994–2007’. </a:t>
            </a:r>
            <a:r>
              <a:rPr lang="en-GB" sz="3200" i="1" dirty="0"/>
              <a:t>Health Policy and Planning</a:t>
            </a:r>
            <a:r>
              <a:rPr lang="en-GB" sz="3200" dirty="0"/>
              <a:t> 23, no. 5 (1 September 2008): 294–307. </a:t>
            </a:r>
            <a:r>
              <a:rPr lang="en-GB" sz="3200" u="sng" dirty="0">
                <a:hlinkClick r:id="rId3"/>
              </a:rPr>
              <a:t>https://doi.org/10.1093/heapol/czn019</a:t>
            </a:r>
            <a:r>
              <a:rPr lang="en-GB" sz="3200" dirty="0"/>
              <a:t>. (recommended)</a:t>
            </a:r>
          </a:p>
          <a:p>
            <a:pPr marL="0" indent="0">
              <a:buNone/>
            </a:pPr>
            <a:r>
              <a:rPr lang="en-GB" sz="3200" dirty="0"/>
              <a:t>Russo, Giuliano, Enrico </a:t>
            </a:r>
            <a:r>
              <a:rPr lang="en-GB" sz="3200" dirty="0" err="1"/>
              <a:t>Pavignani</a:t>
            </a:r>
            <a:r>
              <a:rPr lang="en-GB" sz="3200" dirty="0"/>
              <a:t>, Catia Sá </a:t>
            </a:r>
            <a:r>
              <a:rPr lang="en-GB" sz="3200" dirty="0" err="1"/>
              <a:t>Guerreiro</a:t>
            </a:r>
            <a:r>
              <a:rPr lang="en-GB" sz="3200" dirty="0"/>
              <a:t>, and Clotilde Neves. ‘Can We Halt Health Workforce Deterioration in Failed States? Insights from Guinea-Bissau on the Nature, Persistence and Evolution of Its HRH Crisis’. </a:t>
            </a:r>
            <a:r>
              <a:rPr lang="en-GB" sz="3200" i="1" dirty="0"/>
              <a:t>Human Resources for Health</a:t>
            </a:r>
            <a:r>
              <a:rPr lang="en-GB" sz="3200" dirty="0"/>
              <a:t> 15, no. 1 (07 2017): 12. </a:t>
            </a:r>
            <a:r>
              <a:rPr lang="en-GB" sz="3200" u="sng" dirty="0">
                <a:hlinkClick r:id="rId4"/>
              </a:rPr>
              <a:t>https://doi.org/10.1186/s12960-017-0189-0</a:t>
            </a:r>
            <a:r>
              <a:rPr lang="en-GB" sz="3200" dirty="0"/>
              <a:t>. (optional)</a:t>
            </a:r>
          </a:p>
          <a:p>
            <a:pPr marL="0" indent="0">
              <a:buNone/>
            </a:pPr>
            <a:r>
              <a:rPr lang="en-GB" sz="3200" dirty="0"/>
              <a:t>Walt, G., and L. Gilson. ‘Reforming the Health Sector in Developing Countries: The Central Role of Policy Analysis’. </a:t>
            </a:r>
            <a:r>
              <a:rPr lang="en-GB" sz="3200" i="1" dirty="0"/>
              <a:t>Health Policy and Planning</a:t>
            </a:r>
            <a:r>
              <a:rPr lang="en-GB" sz="3200" dirty="0"/>
              <a:t> 9, no. 4 (December 1994): 353–70. </a:t>
            </a:r>
            <a:r>
              <a:rPr lang="en-GB" sz="3200" u="sng" dirty="0">
                <a:hlinkClick r:id="rId5"/>
              </a:rPr>
              <a:t>https://doi.org/10.1093/heapol/9.4.353</a:t>
            </a:r>
            <a:r>
              <a:rPr lang="en-GB" sz="3200" dirty="0"/>
              <a:t>. (essential)</a:t>
            </a:r>
          </a:p>
          <a:p>
            <a:pPr marL="0" indent="0">
              <a:buNone/>
            </a:pPr>
            <a:endParaRPr lang="en-GB" dirty="0"/>
          </a:p>
        </p:txBody>
      </p:sp>
      <p:sp>
        <p:nvSpPr>
          <p:cNvPr id="4" name="Slide Number Placeholder 3">
            <a:extLst>
              <a:ext uri="{FF2B5EF4-FFF2-40B4-BE49-F238E27FC236}">
                <a16:creationId xmlns:a16="http://schemas.microsoft.com/office/drawing/2014/main" id="{4BBC8541-40BF-6448-A943-1BB894DBD03D}"/>
              </a:ext>
            </a:extLst>
          </p:cNvPr>
          <p:cNvSpPr>
            <a:spLocks noGrp="1"/>
          </p:cNvSpPr>
          <p:nvPr>
            <p:ph type="sldNum" sz="quarter" idx="12"/>
          </p:nvPr>
        </p:nvSpPr>
        <p:spPr/>
        <p:txBody>
          <a:bodyPr/>
          <a:lstStyle/>
          <a:p>
            <a:fld id="{05FF17CD-BF42-40E0-B2F9-9A331588E2C6}" type="slidenum">
              <a:rPr lang="en-GB" smtClean="0"/>
              <a:t>13</a:t>
            </a:fld>
            <a:endParaRPr lang="en-GB"/>
          </a:p>
        </p:txBody>
      </p:sp>
    </p:spTree>
    <p:extLst>
      <p:ext uri="{BB962C8B-B14F-4D97-AF65-F5344CB8AC3E}">
        <p14:creationId xmlns:p14="http://schemas.microsoft.com/office/powerpoint/2010/main" val="127167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FED8-7EA0-2141-B9C7-4ADE087082A6}"/>
              </a:ext>
            </a:extLst>
          </p:cNvPr>
          <p:cNvSpPr>
            <a:spLocks noGrp="1"/>
          </p:cNvSpPr>
          <p:nvPr>
            <p:ph type="title"/>
          </p:nvPr>
        </p:nvSpPr>
        <p:spPr/>
        <p:txBody>
          <a:bodyPr/>
          <a:lstStyle/>
          <a:p>
            <a:r>
              <a:rPr lang="en-GB" dirty="0"/>
              <a:t>Definition(s) of health policies</a:t>
            </a:r>
          </a:p>
        </p:txBody>
      </p:sp>
      <p:sp>
        <p:nvSpPr>
          <p:cNvPr id="3" name="Content Placeholder 2">
            <a:extLst>
              <a:ext uri="{FF2B5EF4-FFF2-40B4-BE49-F238E27FC236}">
                <a16:creationId xmlns:a16="http://schemas.microsoft.com/office/drawing/2014/main" id="{97410843-E778-664E-948F-31EF32D5F372}"/>
              </a:ext>
            </a:extLst>
          </p:cNvPr>
          <p:cNvSpPr>
            <a:spLocks noGrp="1"/>
          </p:cNvSpPr>
          <p:nvPr>
            <p:ph idx="1"/>
          </p:nvPr>
        </p:nvSpPr>
        <p:spPr/>
        <p:txBody>
          <a:bodyPr>
            <a:normAutofit/>
          </a:bodyPr>
          <a:lstStyle/>
          <a:p>
            <a:pPr marL="0" indent="0" fontAlgn="base">
              <a:buNone/>
            </a:pPr>
            <a:r>
              <a:rPr lang="en-GB" dirty="0"/>
              <a:t>Health policy refers to </a:t>
            </a:r>
            <a:r>
              <a:rPr lang="en-GB" u="sng" dirty="0"/>
              <a:t>decisions, plans, and actions </a:t>
            </a:r>
            <a:r>
              <a:rPr lang="en-GB" dirty="0"/>
              <a:t>that are undertaken to achieve specific health care goals within a society. </a:t>
            </a:r>
          </a:p>
          <a:p>
            <a:pPr marL="0" indent="0" fontAlgn="base">
              <a:buNone/>
            </a:pPr>
            <a:r>
              <a:rPr lang="en-GB" dirty="0"/>
              <a:t>A health policy can achieve several things: it defines a </a:t>
            </a:r>
            <a:r>
              <a:rPr lang="en-GB" u="sng" dirty="0"/>
              <a:t>vision</a:t>
            </a:r>
            <a:r>
              <a:rPr lang="en-GB" dirty="0"/>
              <a:t> for the future (…) It outlines </a:t>
            </a:r>
            <a:r>
              <a:rPr lang="en-GB" u="sng" dirty="0"/>
              <a:t>priorities</a:t>
            </a:r>
            <a:r>
              <a:rPr lang="en-GB" dirty="0"/>
              <a:t> and the expected roles of different groups; and it builds consensus and informs people (WHO, 2014)</a:t>
            </a:r>
          </a:p>
          <a:p>
            <a:pPr marL="0" indent="0" fontAlgn="base">
              <a:buNone/>
            </a:pPr>
            <a:r>
              <a:rPr lang="en-GB" dirty="0"/>
              <a:t>But for some, public policies are “[…] anything a government chooses to do or not to do” about a certain area (Dye, 1972)</a:t>
            </a:r>
          </a:p>
          <a:p>
            <a:pPr marL="0" indent="0" fontAlgn="base">
              <a:buNone/>
            </a:pPr>
            <a:endParaRPr lang="en-GB" dirty="0"/>
          </a:p>
          <a:p>
            <a:endParaRPr lang="en-GB" dirty="0"/>
          </a:p>
        </p:txBody>
      </p:sp>
      <p:sp>
        <p:nvSpPr>
          <p:cNvPr id="4" name="Slide Number Placeholder 3">
            <a:extLst>
              <a:ext uri="{FF2B5EF4-FFF2-40B4-BE49-F238E27FC236}">
                <a16:creationId xmlns:a16="http://schemas.microsoft.com/office/drawing/2014/main" id="{BF9CB730-EBE5-A340-8D26-A4D0C7C2F6E6}"/>
              </a:ext>
            </a:extLst>
          </p:cNvPr>
          <p:cNvSpPr>
            <a:spLocks noGrp="1"/>
          </p:cNvSpPr>
          <p:nvPr>
            <p:ph type="sldNum" sz="quarter" idx="12"/>
          </p:nvPr>
        </p:nvSpPr>
        <p:spPr/>
        <p:txBody>
          <a:bodyPr/>
          <a:lstStyle/>
          <a:p>
            <a:fld id="{05FF17CD-BF42-40E0-B2F9-9A331588E2C6}" type="slidenum">
              <a:rPr lang="en-GB" smtClean="0"/>
              <a:t>1</a:t>
            </a:fld>
            <a:endParaRPr lang="en-GB"/>
          </a:p>
        </p:txBody>
      </p:sp>
    </p:spTree>
    <p:extLst>
      <p:ext uri="{BB962C8B-B14F-4D97-AF65-F5344CB8AC3E}">
        <p14:creationId xmlns:p14="http://schemas.microsoft.com/office/powerpoint/2010/main" val="98572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D8A2-54A4-BD4C-BF6C-1480EFBBD6FE}"/>
              </a:ext>
            </a:extLst>
          </p:cNvPr>
          <p:cNvSpPr>
            <a:spLocks noGrp="1"/>
          </p:cNvSpPr>
          <p:nvPr>
            <p:ph type="title"/>
          </p:nvPr>
        </p:nvSpPr>
        <p:spPr/>
        <p:txBody>
          <a:bodyPr/>
          <a:lstStyle/>
          <a:p>
            <a:r>
              <a:rPr lang="en-GB" dirty="0"/>
              <a:t>The scope of health policies</a:t>
            </a:r>
          </a:p>
        </p:txBody>
      </p:sp>
      <p:sp>
        <p:nvSpPr>
          <p:cNvPr id="3" name="Content Placeholder 2">
            <a:extLst>
              <a:ext uri="{FF2B5EF4-FFF2-40B4-BE49-F238E27FC236}">
                <a16:creationId xmlns:a16="http://schemas.microsoft.com/office/drawing/2014/main" id="{6D5A8460-0B0E-C846-A4E7-AEF27E3E7D23}"/>
              </a:ext>
            </a:extLst>
          </p:cNvPr>
          <p:cNvSpPr>
            <a:spLocks noGrp="1"/>
          </p:cNvSpPr>
          <p:nvPr>
            <p:ph idx="1"/>
          </p:nvPr>
        </p:nvSpPr>
        <p:spPr/>
        <p:txBody>
          <a:bodyPr/>
          <a:lstStyle/>
          <a:p>
            <a:r>
              <a:rPr lang="en-GB" dirty="0"/>
              <a:t>Health policies may be in the public as well as private sector (e.g. McDonald’s decision to introduce salads in its menus)</a:t>
            </a:r>
          </a:p>
          <a:p>
            <a:r>
              <a:rPr lang="en-GB" dirty="0"/>
              <a:t>A</a:t>
            </a:r>
            <a:r>
              <a:rPr lang="en-GB"/>
              <a:t>bout </a:t>
            </a:r>
            <a:r>
              <a:rPr lang="en-GB" dirty="0"/>
              <a:t>different areas such as:</a:t>
            </a:r>
          </a:p>
          <a:p>
            <a:pPr lvl="1"/>
            <a:r>
              <a:rPr lang="en-GB" dirty="0"/>
              <a:t>clinical (e.g. Zika treatment guidelines), </a:t>
            </a:r>
          </a:p>
          <a:p>
            <a:pPr lvl="1"/>
            <a:r>
              <a:rPr lang="en-GB" dirty="0"/>
              <a:t>healthcare (how the NHS treats migrants), </a:t>
            </a:r>
          </a:p>
          <a:p>
            <a:pPr lvl="1"/>
            <a:r>
              <a:rPr lang="en-GB" dirty="0"/>
              <a:t>financing (fees in the NHS)</a:t>
            </a:r>
          </a:p>
          <a:p>
            <a:pPr lvl="1"/>
            <a:r>
              <a:rPr lang="en-GB" dirty="0"/>
              <a:t>Governance (what institutions can grant patents for new drugs)</a:t>
            </a:r>
          </a:p>
          <a:p>
            <a:endParaRPr lang="en-GB" dirty="0"/>
          </a:p>
          <a:p>
            <a:endParaRPr lang="en-GB" dirty="0"/>
          </a:p>
        </p:txBody>
      </p:sp>
      <p:sp>
        <p:nvSpPr>
          <p:cNvPr id="4" name="Slide Number Placeholder 3">
            <a:extLst>
              <a:ext uri="{FF2B5EF4-FFF2-40B4-BE49-F238E27FC236}">
                <a16:creationId xmlns:a16="http://schemas.microsoft.com/office/drawing/2014/main" id="{4A340380-B67A-DC4B-B31F-7EC50C4C7A48}"/>
              </a:ext>
            </a:extLst>
          </p:cNvPr>
          <p:cNvSpPr>
            <a:spLocks noGrp="1"/>
          </p:cNvSpPr>
          <p:nvPr>
            <p:ph type="sldNum" sz="quarter" idx="12"/>
          </p:nvPr>
        </p:nvSpPr>
        <p:spPr/>
        <p:txBody>
          <a:bodyPr/>
          <a:lstStyle/>
          <a:p>
            <a:fld id="{05FF17CD-BF42-40E0-B2F9-9A331588E2C6}" type="slidenum">
              <a:rPr lang="en-GB" smtClean="0"/>
              <a:t>2</a:t>
            </a:fld>
            <a:endParaRPr lang="en-GB"/>
          </a:p>
        </p:txBody>
      </p:sp>
    </p:spTree>
    <p:extLst>
      <p:ext uri="{BB962C8B-B14F-4D97-AF65-F5344CB8AC3E}">
        <p14:creationId xmlns:p14="http://schemas.microsoft.com/office/powerpoint/2010/main" val="704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CEDD-AD70-3B4C-A67F-F2C7282F6AF6}"/>
              </a:ext>
            </a:extLst>
          </p:cNvPr>
          <p:cNvSpPr>
            <a:spLocks noGrp="1"/>
          </p:cNvSpPr>
          <p:nvPr>
            <p:ph type="title"/>
          </p:nvPr>
        </p:nvSpPr>
        <p:spPr/>
        <p:txBody>
          <a:bodyPr/>
          <a:lstStyle/>
          <a:p>
            <a:r>
              <a:rPr lang="en-GB" dirty="0"/>
              <a:t>So what is health policy analysis?</a:t>
            </a:r>
          </a:p>
        </p:txBody>
      </p:sp>
      <p:sp>
        <p:nvSpPr>
          <p:cNvPr id="3" name="Content Placeholder 2">
            <a:extLst>
              <a:ext uri="{FF2B5EF4-FFF2-40B4-BE49-F238E27FC236}">
                <a16:creationId xmlns:a16="http://schemas.microsoft.com/office/drawing/2014/main" id="{65341178-4295-5D42-8554-A2731E79789E}"/>
              </a:ext>
            </a:extLst>
          </p:cNvPr>
          <p:cNvSpPr>
            <a:spLocks noGrp="1"/>
          </p:cNvSpPr>
          <p:nvPr>
            <p:ph idx="1"/>
          </p:nvPr>
        </p:nvSpPr>
        <p:spPr/>
        <p:txBody>
          <a:bodyPr/>
          <a:lstStyle/>
          <a:p>
            <a:r>
              <a:rPr lang="en-GB" dirty="0"/>
              <a:t>….the systematic study of all factors, people, processes that impact on the way in which a policy is developed, formulated and implemented (Walt and Gilson, 1994). </a:t>
            </a:r>
          </a:p>
          <a:p>
            <a:r>
              <a:rPr lang="en-GB" dirty="0"/>
              <a:t>This conceptualisation is different from other understandings which focus on the technical work that underpins the development of policies and the work that is entailed in appraising new and existing policies.</a:t>
            </a:r>
          </a:p>
        </p:txBody>
      </p:sp>
      <p:sp>
        <p:nvSpPr>
          <p:cNvPr id="4" name="Slide Number Placeholder 3">
            <a:extLst>
              <a:ext uri="{FF2B5EF4-FFF2-40B4-BE49-F238E27FC236}">
                <a16:creationId xmlns:a16="http://schemas.microsoft.com/office/drawing/2014/main" id="{2A163D56-8140-3148-B0B4-058015703DC3}"/>
              </a:ext>
            </a:extLst>
          </p:cNvPr>
          <p:cNvSpPr>
            <a:spLocks noGrp="1"/>
          </p:cNvSpPr>
          <p:nvPr>
            <p:ph type="sldNum" sz="quarter" idx="12"/>
          </p:nvPr>
        </p:nvSpPr>
        <p:spPr/>
        <p:txBody>
          <a:bodyPr/>
          <a:lstStyle/>
          <a:p>
            <a:fld id="{05FF17CD-BF42-40E0-B2F9-9A331588E2C6}" type="slidenum">
              <a:rPr lang="en-GB" smtClean="0"/>
              <a:t>3</a:t>
            </a:fld>
            <a:endParaRPr lang="en-GB"/>
          </a:p>
        </p:txBody>
      </p:sp>
    </p:spTree>
    <p:extLst>
      <p:ext uri="{BB962C8B-B14F-4D97-AF65-F5344CB8AC3E}">
        <p14:creationId xmlns:p14="http://schemas.microsoft.com/office/powerpoint/2010/main" val="413058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0DCA-FF75-CC4E-8DCA-8882D29ABAAF}"/>
              </a:ext>
            </a:extLst>
          </p:cNvPr>
          <p:cNvSpPr>
            <a:spLocks noGrp="1"/>
          </p:cNvSpPr>
          <p:nvPr>
            <p:ph type="title"/>
          </p:nvPr>
        </p:nvSpPr>
        <p:spPr/>
        <p:txBody>
          <a:bodyPr/>
          <a:lstStyle/>
          <a:p>
            <a:r>
              <a:rPr lang="en-GB" dirty="0"/>
              <a:t>Two broad types of HPA</a:t>
            </a:r>
          </a:p>
        </p:txBody>
      </p:sp>
      <p:sp>
        <p:nvSpPr>
          <p:cNvPr id="3" name="Content Placeholder 2">
            <a:extLst>
              <a:ext uri="{FF2B5EF4-FFF2-40B4-BE49-F238E27FC236}">
                <a16:creationId xmlns:a16="http://schemas.microsoft.com/office/drawing/2014/main" id="{D8E0EA07-5E43-3E49-B6A9-00C600052344}"/>
              </a:ext>
            </a:extLst>
          </p:cNvPr>
          <p:cNvSpPr>
            <a:spLocks noGrp="1"/>
          </p:cNvSpPr>
          <p:nvPr>
            <p:ph idx="1"/>
          </p:nvPr>
        </p:nvSpPr>
        <p:spPr/>
        <p:txBody>
          <a:bodyPr/>
          <a:lstStyle/>
          <a:p>
            <a:r>
              <a:rPr lang="en-GB" dirty="0"/>
              <a:t>Retrospective analysis – analysis of policy </a:t>
            </a:r>
          </a:p>
          <a:p>
            <a:pPr lvl="1"/>
            <a:r>
              <a:rPr lang="en-GB" dirty="0"/>
              <a:t>how smoking was banned from public spaces in Italy</a:t>
            </a:r>
          </a:p>
          <a:p>
            <a:pPr lvl="1"/>
            <a:r>
              <a:rPr lang="en-GB" dirty="0"/>
              <a:t>How Primary Care came to the fore of public health action after Alma Ata 1978</a:t>
            </a:r>
          </a:p>
          <a:p>
            <a:pPr lvl="1"/>
            <a:r>
              <a:rPr lang="en-GB" dirty="0"/>
              <a:t>Why ZA delayed for so long the introduction of AIDS treatment</a:t>
            </a:r>
          </a:p>
          <a:p>
            <a:r>
              <a:rPr lang="en-GB" dirty="0"/>
              <a:t>Perspective analysis – analysis for policy</a:t>
            </a:r>
          </a:p>
          <a:p>
            <a:pPr lvl="1"/>
            <a:r>
              <a:rPr lang="en-GB" dirty="0"/>
              <a:t>What policy should have LICs in place to prevent Ebola?</a:t>
            </a:r>
          </a:p>
          <a:p>
            <a:pPr lvl="1"/>
            <a:r>
              <a:rPr lang="en-GB" dirty="0"/>
              <a:t>Could the UK govt provide free healthcare to migrants?</a:t>
            </a:r>
          </a:p>
          <a:p>
            <a:pPr lvl="1"/>
            <a:endParaRPr lang="en-GB" dirty="0"/>
          </a:p>
          <a:p>
            <a:endParaRPr lang="en-GB" dirty="0"/>
          </a:p>
        </p:txBody>
      </p:sp>
      <p:sp>
        <p:nvSpPr>
          <p:cNvPr id="4" name="Slide Number Placeholder 3">
            <a:extLst>
              <a:ext uri="{FF2B5EF4-FFF2-40B4-BE49-F238E27FC236}">
                <a16:creationId xmlns:a16="http://schemas.microsoft.com/office/drawing/2014/main" id="{A3989AAD-07C0-A845-83C4-81764DC51772}"/>
              </a:ext>
            </a:extLst>
          </p:cNvPr>
          <p:cNvSpPr>
            <a:spLocks noGrp="1"/>
          </p:cNvSpPr>
          <p:nvPr>
            <p:ph type="sldNum" sz="quarter" idx="12"/>
          </p:nvPr>
        </p:nvSpPr>
        <p:spPr/>
        <p:txBody>
          <a:bodyPr/>
          <a:lstStyle/>
          <a:p>
            <a:fld id="{05FF17CD-BF42-40E0-B2F9-9A331588E2C6}" type="slidenum">
              <a:rPr lang="en-GB" smtClean="0"/>
              <a:t>4</a:t>
            </a:fld>
            <a:endParaRPr lang="en-GB"/>
          </a:p>
        </p:txBody>
      </p:sp>
    </p:spTree>
    <p:extLst>
      <p:ext uri="{BB962C8B-B14F-4D97-AF65-F5344CB8AC3E}">
        <p14:creationId xmlns:p14="http://schemas.microsoft.com/office/powerpoint/2010/main" val="59581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8784-A830-FA4E-B22A-E83A5D5C86A1}"/>
              </a:ext>
            </a:extLst>
          </p:cNvPr>
          <p:cNvSpPr>
            <a:spLocks noGrp="1"/>
          </p:cNvSpPr>
          <p:nvPr>
            <p:ph type="title"/>
          </p:nvPr>
        </p:nvSpPr>
        <p:spPr/>
        <p:txBody>
          <a:bodyPr/>
          <a:lstStyle/>
          <a:p>
            <a:r>
              <a:rPr lang="en-GB" dirty="0"/>
              <a:t>Two streams of policy analysis</a:t>
            </a:r>
          </a:p>
        </p:txBody>
      </p:sp>
      <p:sp>
        <p:nvSpPr>
          <p:cNvPr id="3" name="Content Placeholder 2">
            <a:extLst>
              <a:ext uri="{FF2B5EF4-FFF2-40B4-BE49-F238E27FC236}">
                <a16:creationId xmlns:a16="http://schemas.microsoft.com/office/drawing/2014/main" id="{78BEDB30-3810-214F-A936-FC7D9C074475}"/>
              </a:ext>
            </a:extLst>
          </p:cNvPr>
          <p:cNvSpPr>
            <a:spLocks noGrp="1"/>
          </p:cNvSpPr>
          <p:nvPr>
            <p:ph idx="1"/>
          </p:nvPr>
        </p:nvSpPr>
        <p:spPr/>
        <p:txBody>
          <a:bodyPr/>
          <a:lstStyle/>
          <a:p>
            <a:r>
              <a:rPr lang="en-GB" dirty="0"/>
              <a:t>Content analysis – what does the policy say?</a:t>
            </a:r>
          </a:p>
          <a:p>
            <a:r>
              <a:rPr lang="en-GB" dirty="0"/>
              <a:t>Political analysis – the politics of policy - who and what is behind the elaboration and adoption of health policies?</a:t>
            </a:r>
          </a:p>
        </p:txBody>
      </p:sp>
      <p:sp>
        <p:nvSpPr>
          <p:cNvPr id="4" name="Slide Number Placeholder 3">
            <a:extLst>
              <a:ext uri="{FF2B5EF4-FFF2-40B4-BE49-F238E27FC236}">
                <a16:creationId xmlns:a16="http://schemas.microsoft.com/office/drawing/2014/main" id="{FFF8F6ED-D927-3E41-A05F-4E0A2006A910}"/>
              </a:ext>
            </a:extLst>
          </p:cNvPr>
          <p:cNvSpPr>
            <a:spLocks noGrp="1"/>
          </p:cNvSpPr>
          <p:nvPr>
            <p:ph type="sldNum" sz="quarter" idx="12"/>
          </p:nvPr>
        </p:nvSpPr>
        <p:spPr/>
        <p:txBody>
          <a:bodyPr/>
          <a:lstStyle/>
          <a:p>
            <a:fld id="{05FF17CD-BF42-40E0-B2F9-9A331588E2C6}" type="slidenum">
              <a:rPr lang="en-GB" smtClean="0"/>
              <a:t>5</a:t>
            </a:fld>
            <a:endParaRPr lang="en-GB"/>
          </a:p>
        </p:txBody>
      </p:sp>
    </p:spTree>
    <p:extLst>
      <p:ext uri="{BB962C8B-B14F-4D97-AF65-F5344CB8AC3E}">
        <p14:creationId xmlns:p14="http://schemas.microsoft.com/office/powerpoint/2010/main" val="160068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94D17-917B-BE4C-A1B0-CC7E03CA55CE}"/>
              </a:ext>
            </a:extLst>
          </p:cNvPr>
          <p:cNvSpPr>
            <a:spLocks noGrp="1"/>
          </p:cNvSpPr>
          <p:nvPr>
            <p:ph type="title"/>
          </p:nvPr>
        </p:nvSpPr>
        <p:spPr/>
        <p:txBody>
          <a:bodyPr/>
          <a:lstStyle/>
          <a:p>
            <a:r>
              <a:rPr lang="en-US" dirty="0"/>
              <a:t>Collins (2015)’s content analysis framework</a:t>
            </a:r>
          </a:p>
        </p:txBody>
      </p:sp>
      <p:sp>
        <p:nvSpPr>
          <p:cNvPr id="3" name="Content Placeholder 2">
            <a:extLst>
              <a:ext uri="{FF2B5EF4-FFF2-40B4-BE49-F238E27FC236}">
                <a16:creationId xmlns:a16="http://schemas.microsoft.com/office/drawing/2014/main" id="{F0508467-6E3C-9D49-800F-05BFE2B6DFBE}"/>
              </a:ext>
            </a:extLst>
          </p:cNvPr>
          <p:cNvSpPr>
            <a:spLocks noGrp="1"/>
          </p:cNvSpPr>
          <p:nvPr>
            <p:ph idx="1"/>
          </p:nvPr>
        </p:nvSpPr>
        <p:spPr>
          <a:xfrm>
            <a:off x="712694" y="2215403"/>
            <a:ext cx="7916955" cy="3489722"/>
          </a:xfrm>
        </p:spPr>
        <p:txBody>
          <a:bodyPr>
            <a:normAutofit fontScale="92500" lnSpcReduction="20000"/>
          </a:bodyPr>
          <a:lstStyle/>
          <a:p>
            <a:pPr marL="385763" indent="-385763">
              <a:buFont typeface="+mj-lt"/>
              <a:buAutoNum type="arabicPeriod"/>
            </a:pPr>
            <a:r>
              <a:rPr lang="en-GB" dirty="0"/>
              <a:t>Define the context</a:t>
            </a:r>
          </a:p>
          <a:p>
            <a:pPr marL="385763" indent="-385763">
              <a:buFont typeface="+mj-lt"/>
              <a:buAutoNum type="arabicPeriod"/>
            </a:pPr>
            <a:r>
              <a:rPr lang="en-GB" dirty="0"/>
              <a:t>State the problem</a:t>
            </a:r>
          </a:p>
          <a:p>
            <a:pPr marL="385763" indent="-385763">
              <a:buFont typeface="+mj-lt"/>
              <a:buAutoNum type="arabicPeriod"/>
            </a:pPr>
            <a:r>
              <a:rPr lang="en-GB" dirty="0"/>
              <a:t>Search for evidence</a:t>
            </a:r>
          </a:p>
          <a:p>
            <a:pPr marL="385763" indent="-385763">
              <a:buFont typeface="+mj-lt"/>
              <a:buAutoNum type="arabicPeriod"/>
            </a:pPr>
            <a:r>
              <a:rPr lang="en-GB" dirty="0"/>
              <a:t>Consider different policy options</a:t>
            </a:r>
          </a:p>
          <a:p>
            <a:pPr marL="385763" indent="-385763">
              <a:buFont typeface="+mj-lt"/>
              <a:buAutoNum type="arabicPeriod"/>
            </a:pPr>
            <a:r>
              <a:rPr lang="en-GB" dirty="0"/>
              <a:t>Project the outcomes</a:t>
            </a:r>
          </a:p>
          <a:p>
            <a:pPr marL="385763" indent="-385763">
              <a:buFont typeface="+mj-lt"/>
              <a:buAutoNum type="arabicPeriod"/>
            </a:pPr>
            <a:r>
              <a:rPr lang="en-GB" dirty="0"/>
              <a:t>Apply evaluative criteria</a:t>
            </a:r>
          </a:p>
          <a:p>
            <a:pPr marL="385763" indent="-385763">
              <a:buFont typeface="+mj-lt"/>
              <a:buAutoNum type="arabicPeriod"/>
            </a:pPr>
            <a:r>
              <a:rPr lang="en-GB" dirty="0"/>
              <a:t>Weigh the outcomes</a:t>
            </a:r>
          </a:p>
          <a:p>
            <a:pPr marL="385763" indent="-385763">
              <a:buFont typeface="+mj-lt"/>
              <a:buAutoNum type="arabicPeriod"/>
            </a:pPr>
            <a:r>
              <a:rPr lang="en-GB" dirty="0"/>
              <a:t>Make the decision</a:t>
            </a:r>
          </a:p>
          <a:p>
            <a:pPr marL="0" indent="0">
              <a:buNone/>
            </a:pPr>
            <a:endParaRPr lang="en-US" dirty="0"/>
          </a:p>
        </p:txBody>
      </p:sp>
      <p:sp>
        <p:nvSpPr>
          <p:cNvPr id="5" name="Slide Number Placeholder 4">
            <a:extLst>
              <a:ext uri="{FF2B5EF4-FFF2-40B4-BE49-F238E27FC236}">
                <a16:creationId xmlns:a16="http://schemas.microsoft.com/office/drawing/2014/main" id="{13347F4A-64B5-1849-916C-46A8A3613AC7}"/>
              </a:ext>
            </a:extLst>
          </p:cNvPr>
          <p:cNvSpPr>
            <a:spLocks noGrp="1"/>
          </p:cNvSpPr>
          <p:nvPr>
            <p:ph type="sldNum" sz="quarter" idx="12"/>
          </p:nvPr>
        </p:nvSpPr>
        <p:spPr/>
        <p:txBody>
          <a:bodyPr/>
          <a:lstStyle/>
          <a:p>
            <a:fld id="{05FF17CD-BF42-40E0-B2F9-9A331588E2C6}" type="slidenum">
              <a:rPr lang="en-GB" smtClean="0"/>
              <a:t>6</a:t>
            </a:fld>
            <a:endParaRPr lang="en-GB"/>
          </a:p>
        </p:txBody>
      </p:sp>
    </p:spTree>
    <p:extLst>
      <p:ext uri="{BB962C8B-B14F-4D97-AF65-F5344CB8AC3E}">
        <p14:creationId xmlns:p14="http://schemas.microsoft.com/office/powerpoint/2010/main" val="355137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D826-0010-DD45-B4F2-39027E1529F9}"/>
              </a:ext>
            </a:extLst>
          </p:cNvPr>
          <p:cNvSpPr>
            <a:spLocks noGrp="1"/>
          </p:cNvSpPr>
          <p:nvPr>
            <p:ph type="title"/>
          </p:nvPr>
        </p:nvSpPr>
        <p:spPr>
          <a:xfrm>
            <a:off x="642098" y="1373142"/>
            <a:ext cx="7886700" cy="994172"/>
          </a:xfrm>
        </p:spPr>
        <p:txBody>
          <a:bodyPr/>
          <a:lstStyle/>
          <a:p>
            <a:r>
              <a:rPr lang="en-US" dirty="0"/>
              <a:t>Analysing the politics of policy</a:t>
            </a:r>
          </a:p>
        </p:txBody>
      </p:sp>
      <p:sp>
        <p:nvSpPr>
          <p:cNvPr id="3" name="Content Placeholder 2">
            <a:extLst>
              <a:ext uri="{FF2B5EF4-FFF2-40B4-BE49-F238E27FC236}">
                <a16:creationId xmlns:a16="http://schemas.microsoft.com/office/drawing/2014/main" id="{D5ECB984-A766-2549-8356-2A808DADFB68}"/>
              </a:ext>
            </a:extLst>
          </p:cNvPr>
          <p:cNvSpPr>
            <a:spLocks noGrp="1"/>
          </p:cNvSpPr>
          <p:nvPr>
            <p:ph idx="1"/>
          </p:nvPr>
        </p:nvSpPr>
        <p:spPr>
          <a:xfrm>
            <a:off x="642098" y="2562434"/>
            <a:ext cx="7886700" cy="2611322"/>
          </a:xfrm>
        </p:spPr>
        <p:txBody>
          <a:bodyPr>
            <a:noAutofit/>
          </a:bodyPr>
          <a:lstStyle/>
          <a:p>
            <a:pPr marL="0" indent="0">
              <a:buNone/>
            </a:pPr>
            <a:r>
              <a:rPr lang="en-US" sz="2550" dirty="0"/>
              <a:t>“</a:t>
            </a:r>
            <a:r>
              <a:rPr lang="en-GB" sz="2550" dirty="0"/>
              <a:t>Devising a framework for incorporating </a:t>
            </a:r>
            <a:r>
              <a:rPr lang="en-GB" sz="2550" u="sng" dirty="0"/>
              <a:t>politics</a:t>
            </a:r>
            <a:r>
              <a:rPr lang="en-GB" sz="2550" dirty="0"/>
              <a:t> into health policy needs to go beyond the point at which many health policy analysts stop: the </a:t>
            </a:r>
            <a:r>
              <a:rPr lang="en-GB" sz="2550" i="1" dirty="0"/>
              <a:t>content</a:t>
            </a:r>
            <a:r>
              <a:rPr lang="en-GB" sz="2550" dirty="0"/>
              <a:t> of policy”</a:t>
            </a:r>
          </a:p>
          <a:p>
            <a:pPr marL="0" indent="0">
              <a:buNone/>
            </a:pPr>
            <a:r>
              <a:rPr lang="en-GB" dirty="0"/>
              <a:t>(</a:t>
            </a:r>
            <a:r>
              <a:rPr lang="en-GB" dirty="0" err="1"/>
              <a:t>Buse</a:t>
            </a:r>
            <a:r>
              <a:rPr lang="en-GB" dirty="0"/>
              <a:t>, Walt and May, 2005, p7)</a:t>
            </a:r>
          </a:p>
          <a:p>
            <a:pPr marL="0" indent="0">
              <a:buNone/>
            </a:pPr>
            <a:endParaRPr lang="en-US" sz="2550" dirty="0"/>
          </a:p>
        </p:txBody>
      </p:sp>
      <p:sp>
        <p:nvSpPr>
          <p:cNvPr id="4" name="Slide Number Placeholder 3">
            <a:extLst>
              <a:ext uri="{FF2B5EF4-FFF2-40B4-BE49-F238E27FC236}">
                <a16:creationId xmlns:a16="http://schemas.microsoft.com/office/drawing/2014/main" id="{3C2BA839-F66C-284F-AA5A-4A48E70A4971}"/>
              </a:ext>
            </a:extLst>
          </p:cNvPr>
          <p:cNvSpPr>
            <a:spLocks noGrp="1"/>
          </p:cNvSpPr>
          <p:nvPr>
            <p:ph type="sldNum" sz="quarter" idx="12"/>
          </p:nvPr>
        </p:nvSpPr>
        <p:spPr/>
        <p:txBody>
          <a:bodyPr/>
          <a:lstStyle/>
          <a:p>
            <a:fld id="{05FF17CD-BF42-40E0-B2F9-9A331588E2C6}" type="slidenum">
              <a:rPr lang="en-GB" smtClean="0"/>
              <a:t>7</a:t>
            </a:fld>
            <a:endParaRPr lang="en-GB"/>
          </a:p>
        </p:txBody>
      </p:sp>
    </p:spTree>
    <p:extLst>
      <p:ext uri="{BB962C8B-B14F-4D97-AF65-F5344CB8AC3E}">
        <p14:creationId xmlns:p14="http://schemas.microsoft.com/office/powerpoint/2010/main" val="57980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727" y="1267789"/>
            <a:ext cx="6172200" cy="394151"/>
          </a:xfrm>
        </p:spPr>
        <p:txBody>
          <a:bodyPr>
            <a:noAutofit/>
          </a:bodyPr>
          <a:lstStyle/>
          <a:p>
            <a:r>
              <a:rPr lang="en-US" sz="2400" dirty="0"/>
              <a:t>Policy triangle (Walt and Gilson, 1994)</a:t>
            </a:r>
          </a:p>
        </p:txBody>
      </p:sp>
      <p:sp>
        <p:nvSpPr>
          <p:cNvPr id="9" name="Content Placeholder 7"/>
          <p:cNvSpPr>
            <a:spLocks noGrp="1"/>
          </p:cNvSpPr>
          <p:nvPr>
            <p:ph sz="half" idx="1"/>
          </p:nvPr>
        </p:nvSpPr>
        <p:spPr>
          <a:xfrm>
            <a:off x="1485900" y="2527068"/>
            <a:ext cx="3028950" cy="2531088"/>
          </a:xfrm>
          <a:prstGeom prst="triangle">
            <a:avLst>
              <a:gd name="adj" fmla="val 49569"/>
            </a:avLst>
          </a:prstGeom>
          <a:solidFill>
            <a:schemeClr val="accent2"/>
          </a:solidFill>
        </p:spPr>
        <p:txBody>
          <a:bodyPr>
            <a:normAutofit/>
          </a:bodyPr>
          <a:lstStyle/>
          <a:p>
            <a:r>
              <a:rPr lang="en-US" sz="1800" dirty="0">
                <a:solidFill>
                  <a:schemeClr val="bg2">
                    <a:lumMod val="10000"/>
                  </a:schemeClr>
                </a:solidFill>
              </a:rPr>
              <a:t>Actors</a:t>
            </a:r>
          </a:p>
          <a:p>
            <a:r>
              <a:rPr lang="en-US" sz="1350" dirty="0">
                <a:solidFill>
                  <a:schemeClr val="bg2">
                    <a:lumMod val="10000"/>
                  </a:schemeClr>
                </a:solidFill>
              </a:rPr>
              <a:t>As individuals</a:t>
            </a:r>
          </a:p>
          <a:p>
            <a:r>
              <a:rPr lang="en-US" sz="1350" dirty="0">
                <a:solidFill>
                  <a:schemeClr val="bg2">
                    <a:lumMod val="10000"/>
                  </a:schemeClr>
                </a:solidFill>
              </a:rPr>
              <a:t>As members of groups</a:t>
            </a:r>
          </a:p>
          <a:p>
            <a:endParaRPr lang="en-US" dirty="0">
              <a:solidFill>
                <a:schemeClr val="bg2">
                  <a:lumMod val="10000"/>
                </a:schemeClr>
              </a:solidFill>
            </a:endParaRPr>
          </a:p>
        </p:txBody>
      </p:sp>
      <p:sp>
        <p:nvSpPr>
          <p:cNvPr id="4" name="Content Placeholder 3"/>
          <p:cNvSpPr>
            <a:spLocks noGrp="1"/>
          </p:cNvSpPr>
          <p:nvPr>
            <p:ph sz="half" idx="2"/>
          </p:nvPr>
        </p:nvSpPr>
        <p:spPr>
          <a:xfrm>
            <a:off x="5006837" y="1842191"/>
            <a:ext cx="3679963" cy="3900842"/>
          </a:xfrm>
        </p:spPr>
        <p:txBody>
          <a:bodyPr>
            <a:normAutofit/>
          </a:bodyPr>
          <a:lstStyle/>
          <a:p>
            <a:r>
              <a:rPr lang="en-US" sz="1800" dirty="0"/>
              <a:t>Actors: any participant in the policy process</a:t>
            </a:r>
            <a:br>
              <a:rPr lang="en-US" sz="1800" dirty="0"/>
            </a:br>
            <a:endParaRPr lang="en-US" sz="1800" dirty="0"/>
          </a:p>
          <a:p>
            <a:r>
              <a:rPr lang="en-US" sz="1800" dirty="0"/>
              <a:t>Content: what is in a policy</a:t>
            </a:r>
            <a:br>
              <a:rPr lang="en-US" sz="1800" dirty="0"/>
            </a:br>
            <a:endParaRPr lang="en-US" sz="1800" dirty="0"/>
          </a:p>
          <a:p>
            <a:r>
              <a:rPr lang="en-US" sz="1800" dirty="0"/>
              <a:t>Process: how the policy is initiated, formulated, negotiated, implemented, evaluated (aka the ‘stages heuristic’ – Sabatier)</a:t>
            </a:r>
            <a:br>
              <a:rPr lang="en-US" sz="1800" dirty="0"/>
            </a:br>
            <a:endParaRPr lang="en-US" sz="1800" dirty="0"/>
          </a:p>
          <a:p>
            <a:r>
              <a:rPr lang="en-US" sz="1800" dirty="0"/>
              <a:t>Context: political, social, cultural factors, national/international</a:t>
            </a:r>
          </a:p>
          <a:p>
            <a:pPr marL="0" indent="0">
              <a:buNone/>
            </a:pPr>
            <a:endParaRPr lang="en-US" sz="1800" dirty="0"/>
          </a:p>
        </p:txBody>
      </p:sp>
      <p:sp>
        <p:nvSpPr>
          <p:cNvPr id="10" name="TextBox 9"/>
          <p:cNvSpPr txBox="1"/>
          <p:nvPr/>
        </p:nvSpPr>
        <p:spPr>
          <a:xfrm>
            <a:off x="1290190" y="5278749"/>
            <a:ext cx="1105353" cy="369332"/>
          </a:xfrm>
          <a:prstGeom prst="rect">
            <a:avLst/>
          </a:prstGeom>
          <a:noFill/>
        </p:spPr>
        <p:txBody>
          <a:bodyPr wrap="square" rtlCol="0">
            <a:spAutoFit/>
          </a:bodyPr>
          <a:lstStyle/>
          <a:p>
            <a:r>
              <a:rPr lang="en-US" dirty="0"/>
              <a:t>Content</a:t>
            </a:r>
          </a:p>
        </p:txBody>
      </p:sp>
      <p:sp>
        <p:nvSpPr>
          <p:cNvPr id="11" name="TextBox 10"/>
          <p:cNvSpPr txBox="1"/>
          <p:nvPr/>
        </p:nvSpPr>
        <p:spPr>
          <a:xfrm>
            <a:off x="3478472" y="5278749"/>
            <a:ext cx="1323421" cy="369332"/>
          </a:xfrm>
          <a:prstGeom prst="rect">
            <a:avLst/>
          </a:prstGeom>
          <a:noFill/>
        </p:spPr>
        <p:txBody>
          <a:bodyPr wrap="square" rtlCol="0">
            <a:spAutoFit/>
          </a:bodyPr>
          <a:lstStyle/>
          <a:p>
            <a:r>
              <a:rPr lang="en-US" dirty="0"/>
              <a:t>Processes</a:t>
            </a:r>
          </a:p>
        </p:txBody>
      </p:sp>
      <p:sp>
        <p:nvSpPr>
          <p:cNvPr id="12" name="TextBox 11"/>
          <p:cNvSpPr txBox="1"/>
          <p:nvPr/>
        </p:nvSpPr>
        <p:spPr>
          <a:xfrm>
            <a:off x="2503204" y="2148833"/>
            <a:ext cx="913070" cy="369332"/>
          </a:xfrm>
          <a:prstGeom prst="rect">
            <a:avLst/>
          </a:prstGeom>
          <a:noFill/>
        </p:spPr>
        <p:txBody>
          <a:bodyPr wrap="none" rtlCol="0">
            <a:spAutoFit/>
          </a:bodyPr>
          <a:lstStyle/>
          <a:p>
            <a:r>
              <a:rPr lang="en-US" dirty="0"/>
              <a:t>Context</a:t>
            </a:r>
          </a:p>
        </p:txBody>
      </p:sp>
      <p:sp>
        <p:nvSpPr>
          <p:cNvPr id="3" name="Slide Number Placeholder 2">
            <a:extLst>
              <a:ext uri="{FF2B5EF4-FFF2-40B4-BE49-F238E27FC236}">
                <a16:creationId xmlns:a16="http://schemas.microsoft.com/office/drawing/2014/main" id="{0BB8128B-D902-7647-8A07-CD415818DD32}"/>
              </a:ext>
            </a:extLst>
          </p:cNvPr>
          <p:cNvSpPr>
            <a:spLocks noGrp="1"/>
          </p:cNvSpPr>
          <p:nvPr>
            <p:ph type="sldNum" sz="quarter" idx="12"/>
          </p:nvPr>
        </p:nvSpPr>
        <p:spPr/>
        <p:txBody>
          <a:bodyPr/>
          <a:lstStyle/>
          <a:p>
            <a:fld id="{05FF17CD-BF42-40E0-B2F9-9A331588E2C6}" type="slidenum">
              <a:rPr lang="en-GB" smtClean="0"/>
              <a:t>8</a:t>
            </a:fld>
            <a:endParaRPr lang="en-GB"/>
          </a:p>
        </p:txBody>
      </p:sp>
    </p:spTree>
    <p:extLst>
      <p:ext uri="{BB962C8B-B14F-4D97-AF65-F5344CB8AC3E}">
        <p14:creationId xmlns:p14="http://schemas.microsoft.com/office/powerpoint/2010/main" val="4119931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66992</TotalTime>
  <Words>954</Words>
  <Application>Microsoft Office PowerPoint</Application>
  <PresentationFormat>On-screen Show (4:3)</PresentationFormat>
  <Paragraphs>86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Week 6: Health policy and health policy analysis</vt:lpstr>
      <vt:lpstr>Definition(s) of health policies</vt:lpstr>
      <vt:lpstr>The scope of health policies</vt:lpstr>
      <vt:lpstr>So what is health policy analysis?</vt:lpstr>
      <vt:lpstr>Two broad types of HPA</vt:lpstr>
      <vt:lpstr>Two streams of policy analysis</vt:lpstr>
      <vt:lpstr>Collins (2015)’s content analysis framework</vt:lpstr>
      <vt:lpstr>Analysing the politics of policy</vt:lpstr>
      <vt:lpstr>Policy triangle (Walt and Gilson, 1994)</vt:lpstr>
      <vt:lpstr>The stages of health policy analysis – analysing the actors</vt:lpstr>
      <vt:lpstr>Stakeholder analysis of health system reform in the Dominican Republic</vt:lpstr>
      <vt:lpstr>The stages of health policy analysis – analysing the context and the process</vt:lpstr>
      <vt:lpstr>Timelines of the HWs policies in Guinea-Bissau</vt:lpstr>
      <vt:lpstr>References</vt:lpstr>
    </vt:vector>
  </TitlesOfParts>
  <Company>QMUL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Duff</dc:creator>
  <cp:lastModifiedBy>Dr. Hategekimana Jean Paul</cp:lastModifiedBy>
  <cp:revision>715</cp:revision>
  <cp:lastPrinted>2016-10-07T08:50:22Z</cp:lastPrinted>
  <dcterms:created xsi:type="dcterms:W3CDTF">2015-12-11T10:25:42Z</dcterms:created>
  <dcterms:modified xsi:type="dcterms:W3CDTF">2022-10-12T00:11:42Z</dcterms:modified>
</cp:coreProperties>
</file>